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84" r:id="rId4"/>
    <p:sldId id="283" r:id="rId5"/>
    <p:sldId id="279" r:id="rId6"/>
    <p:sldId id="269" r:id="rId7"/>
    <p:sldId id="262" r:id="rId8"/>
    <p:sldId id="275" r:id="rId9"/>
    <p:sldId id="263" r:id="rId10"/>
    <p:sldId id="264" r:id="rId11"/>
    <p:sldId id="265" r:id="rId12"/>
    <p:sldId id="280" r:id="rId13"/>
    <p:sldId id="277" r:id="rId14"/>
    <p:sldId id="260" r:id="rId15"/>
    <p:sldId id="27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" initials="I" lastIdx="1" clrIdx="0">
    <p:extLst>
      <p:ext uri="{19B8F6BF-5375-455C-9EA6-DF929625EA0E}">
        <p15:presenceInfo xmlns:p15="http://schemas.microsoft.com/office/powerpoint/2012/main" userId="I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78623" autoAdjust="0"/>
  </p:normalViewPr>
  <p:slideViewPr>
    <p:cSldViewPr snapToGrid="0">
      <p:cViewPr varScale="1">
        <p:scale>
          <a:sx n="70" d="100"/>
          <a:sy n="70" d="100"/>
        </p:scale>
        <p:origin x="46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859AD-EB82-40C1-8E24-50FFBBBF1500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D4E07-5FE7-4FD1-B51C-A2A4FAB784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27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мобильных робототехнических платформ высокой проходимости является актуальной задачей современной робототехники.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94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Манипулятор робота состоит из управляющего блока моторов, и состоящего из множества сегментов звена.</a:t>
            </a:r>
          </a:p>
          <a:p>
            <a:r>
              <a:rPr lang="ru-RU" dirty="0"/>
              <a:t>Данная конструкция позволяет роботу не теряя симметричности сохранять возможность взаимодействовать с окружающей обстановкой.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52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Манипулятор робота состоит из управляющего блока моторов, и состоящего из множества сегментов звена.</a:t>
            </a:r>
          </a:p>
          <a:p>
            <a:r>
              <a:rPr lang="ru-RU" dirty="0"/>
              <a:t>Данная конструкция позволяет роботу не теряя симметричности сохранять возможность взаимодействовать с окружающей обстановкой.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37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Креативность робота заключается в конструкции его "лапок".</a:t>
            </a:r>
          </a:p>
          <a:p>
            <a:r>
              <a:rPr lang="ru-RU" dirty="0"/>
              <a:t>Они выполнены из композитного материала, внутри которого вставлены металлические линейки.</a:t>
            </a:r>
          </a:p>
          <a:p>
            <a:r>
              <a:rPr lang="ru-RU" dirty="0"/>
              <a:t>Данная конструкция, при относительно небольшой массе лап, сохранять достаточную прочность, чтобы не сломаться под воздействием нагрузок.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64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процессе проектирования было создано 1 прототипа1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3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движения робота, лапки объединены в два «трипода».</a:t>
            </a:r>
          </a:p>
          <a:p>
            <a:r>
              <a:rPr lang="ru-RU" b="0" i="0" dirty="0">
                <a:effectLst/>
                <a:latin typeface="Noto Serif" panose="020B0604020202020204" pitchFamily="18" charset="0"/>
              </a:rPr>
              <a:t>Лапки внутри одного трипода синхронизированы и отрабатывают заранее заданный профиль движения.</a:t>
            </a:r>
          </a:p>
          <a:p>
            <a:r>
              <a:rPr lang="ru-RU" b="0" i="0" dirty="0">
                <a:effectLst/>
                <a:latin typeface="Noto Serif" panose="02020600060500020200" pitchFamily="18" charset="0"/>
              </a:rPr>
              <a:t>Профиль движения левого и правого трипода отличаются по фазе на 180</a:t>
            </a:r>
            <a:r>
              <a:rPr lang="ru-RU" b="0" i="0" baseline="30000" dirty="0">
                <a:effectLst/>
                <a:latin typeface="Noto Serif" panose="02020600060500020200" pitchFamily="18" charset="0"/>
              </a:rPr>
              <a:t>o</a:t>
            </a:r>
            <a:r>
              <a:rPr lang="ru-RU" b="0" i="0" dirty="0">
                <a:effectLst/>
                <a:latin typeface="Noto Serif" panose="02020600060500020200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4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движения робота, лапки объединены в два «трипода».</a:t>
            </a:r>
          </a:p>
          <a:p>
            <a:r>
              <a:rPr lang="ru-RU" b="0" i="0" dirty="0">
                <a:effectLst/>
                <a:latin typeface="Noto Serif" panose="020B0604020202020204" pitchFamily="18" charset="0"/>
              </a:rPr>
              <a:t>Лапки внутри одного трипода синхронизированы и отрабатывают заранее заданный профиль движения.</a:t>
            </a:r>
          </a:p>
          <a:p>
            <a:r>
              <a:rPr lang="ru-RU" b="0" i="0" dirty="0">
                <a:effectLst/>
                <a:latin typeface="Noto Serif" panose="02020600060500020200" pitchFamily="18" charset="0"/>
              </a:rPr>
              <a:t>Профиль движения левого и правого трипода отличаются по фазе на 180</a:t>
            </a:r>
            <a:r>
              <a:rPr lang="ru-RU" b="0" i="0" baseline="30000" dirty="0">
                <a:effectLst/>
                <a:latin typeface="Noto Serif" panose="02020600060500020200" pitchFamily="18" charset="0"/>
              </a:rPr>
              <a:t>o</a:t>
            </a:r>
            <a:r>
              <a:rPr lang="ru-RU" b="0" i="0" dirty="0">
                <a:effectLst/>
                <a:latin typeface="Noto Serif" panose="02020600060500020200" pitchFamily="18" charset="0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D4E07-5FE7-4FD1-B51C-A2A4FAB784D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42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F3C33-AA8D-4A70-B0A0-ABF4A22A2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52C482-4822-4FDA-8084-0B80A139C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248FB-02AA-4D98-AEEB-86BEBC80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7C8174-1A9D-434E-9D13-629C8C1F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B99C90-749D-4349-8E39-4BC53B8A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59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254E3-2C85-448B-A674-5AA1B7F7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0ACC5C-0B4A-40FA-966F-B7476E322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89302-FE0C-4FB6-AB41-10816929B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D21546-B8DC-454D-93D1-2F0012F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9E9A93-F8BB-4753-9766-5B95D9BB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52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1605AE-C87B-4C61-84F8-08C5E873D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4870B8-64E6-4283-B62C-68BD58EEF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A15703-0FFD-4043-A3CB-DB902233D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22E354-4E77-464B-97FC-14809B7D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38E44-21E7-4746-8052-FAFB9E74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78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26A4C-F797-4C65-8A4F-1FE67D3D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273440-E497-49A4-99AB-0A2B0D3E3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B5F8C4-CFAA-4375-A638-DAD80D55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3E9E53-2236-40BE-A723-8120399E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048EDD-18F6-44CD-BB42-2F8DD141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00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00C89-26CA-406C-BE30-58CFB64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E890CB-E81D-4F5E-B399-08D8B4FF7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F9480F-7D05-420D-9FCE-30A336DB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29B362-98B1-4C5F-B343-1A58F3CA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10DB46-26D2-4933-A6B2-D8ABAA87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75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57E40-B7DD-47E0-8491-C0A55F8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F5C8C8-A732-458B-9280-82AD450E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23C0F6-9295-4012-BB3D-5FEBC498A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972D57-A590-4167-B7A9-46BE805A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04011E-2A15-40BD-AA0E-4BCC4077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2E550A-E0FA-4AAF-9FFA-5B8E042D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95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70AF2-AA22-40E3-B8C8-F2205E5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693B18-7284-4CBB-A91D-F1B88C101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82905B-25BE-41DA-B8E3-865AEED35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50B44D-8333-4E20-BDE6-AEBFCDF4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CFE23B-9DAC-4266-8791-DE345BD95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0591CC-C01C-4369-9823-5C06C9D9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BAB07E-92E3-4C4B-BB5A-B1617EBA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3AD668-8515-49C8-B966-B794A751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28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F1ACF-4309-4007-A276-B47F7984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645F63-C3B3-4317-ABCD-7128B6FD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E01E43-3CA4-41BE-9AFF-7BF1A8B7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6F15EB-DF82-4F09-B589-28B46710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11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FE0360-1240-4EC9-8980-04C2A76F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0481E6-484B-42B1-B0CE-D38E29BD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231D15-2A5C-4D0B-AF0B-0D72C0DD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065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5DC7D-A013-4853-9E5A-AB9EB4ED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3B7E1-8CD3-411F-AC37-1893BA971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0CD495-18CF-4C73-97DF-3182D218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948544-2079-46E7-B6E8-441C51BB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6A5047-508A-46B8-B9FC-F2D6956A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4C3914-2A9B-4403-8A7E-C10F09A2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96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6B265-4C84-422E-BE28-A8C7D532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A68E6E-9DF4-4100-A69D-D8A77E10F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CA9BBA-6E01-410E-AC34-0E8DC762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C2DC1E-A2D1-4C35-AC95-7CC3C67B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BB81A1-C62D-43BA-BD0B-4825C531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865D86-DBAE-425F-8DC6-C58695FF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33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4BDCE-4372-4F63-86A0-08DFFB85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B925C9-5F15-48A6-9EFC-04ACF47D2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77D5A0-116D-490B-9A14-56A726B17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D111-8BC3-4ADC-895C-00E6F2383803}" type="datetimeFigureOut">
              <a:rPr lang="ru-RU" smtClean="0"/>
              <a:t>10.02.2025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AD5958-A15B-4DE4-AAA5-DE2BBEE52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A7A976-FB6A-4BBC-9106-DA8B457C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B2648-CACD-4BFA-AAD9-FCD38F3388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50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19722-9E55-4B8C-B24E-971865786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000000"/>
                </a:solidFill>
              </a:rPr>
              <a:t>ПРОЕКТ</a:t>
            </a:r>
            <a:br>
              <a:rPr lang="en-US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РОБОТ</a:t>
            </a:r>
            <a:r>
              <a:rPr lang="ru-RU" sz="4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ЛАПЧИК</a:t>
            </a:r>
            <a:endParaRPr lang="ru-RU" sz="40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0F132A-2F96-49A8-BDE9-183618F11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9763" y="5173261"/>
            <a:ext cx="9144000" cy="94420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b="1" dirty="0">
                <a:latin typeface="+mj-lt"/>
                <a:cs typeface="Times New Roman" panose="02020603050405020304" pitchFamily="18" charset="0"/>
              </a:rPr>
              <a:t>Автор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+mj-lt"/>
                <a:cs typeface="Times New Roman" panose="02020603050405020304" pitchFamily="18" charset="0"/>
              </a:rPr>
              <a:t>Расстриженков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Иван</a:t>
            </a:r>
          </a:p>
          <a:p>
            <a:pPr algn="r"/>
            <a:r>
              <a:rPr lang="ru-RU" b="1" dirty="0">
                <a:latin typeface="+mj-lt"/>
                <a:cs typeface="Times New Roman" panose="02020603050405020304" pitchFamily="18" charset="0"/>
              </a:rPr>
              <a:t>Руководители: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Мерзлякова Юлия Игоревна,</a:t>
            </a:r>
          </a:p>
          <a:p>
            <a:pPr algn="r"/>
            <a:r>
              <a:rPr lang="ru-RU" dirty="0" err="1">
                <a:latin typeface="+mj-lt"/>
                <a:cs typeface="Times New Roman" panose="02020603050405020304" pitchFamily="18" charset="0"/>
              </a:rPr>
              <a:t>Ярмолинский</a:t>
            </a:r>
            <a:r>
              <a:rPr lang="ru-RU" dirty="0">
                <a:latin typeface="+mj-lt"/>
                <a:cs typeface="Times New Roman" panose="02020603050405020304" pitchFamily="18" charset="0"/>
              </a:rPr>
              <a:t> Арсений Маркович</a:t>
            </a:r>
          </a:p>
        </p:txBody>
      </p:sp>
    </p:spTree>
    <p:extLst>
      <p:ext uri="{BB962C8B-B14F-4D97-AF65-F5344CB8AC3E}">
        <p14:creationId xmlns:p14="http://schemas.microsoft.com/office/powerpoint/2010/main" val="307669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C6D7D8-AED1-4ACF-9057-5CE2F58B4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90" b="99273" l="6080" r="98276">
                        <a14:foregroundMark x1="56927" y1="85899" x2="89292" y2="64485"/>
                        <a14:foregroundMark x1="89292" y1="64485" x2="94858" y2="49980"/>
                        <a14:foregroundMark x1="62674" y1="83717" x2="52632" y2="89859"/>
                        <a14:foregroundMark x1="52632" y1="89859" x2="52480" y2="89859"/>
                        <a14:foregroundMark x1="55142" y1="48242" x2="57955" y2="49818"/>
                        <a14:foregroundMark x1="51603" y1="89859" x2="59135" y2="94222"/>
                        <a14:foregroundMark x1="59135" y1="94222" x2="63539" y2="91117"/>
                        <a14:foregroundMark x1="56050" y1="95758" x2="53237" y2="99313"/>
                        <a14:foregroundMark x1="96340" y1="44081" x2="97247" y2="46465"/>
                        <a14:foregroundMark x1="97096" y1="44485" x2="98276" y2="43879"/>
                        <a14:foregroundMark x1="26951" y1="81939" x2="23658" y2="84416"/>
                        <a14:foregroundMark x1="11376" y1="89920" x2="9831" y2="90222"/>
                        <a14:foregroundMark x1="21053" y1="71515" x2="11706" y2="75192"/>
                        <a14:foregroundMark x1="11706" y1="75192" x2="6201" y2="81859"/>
                        <a14:foregroundMark x1="6201" y1="81859" x2="6140" y2="82141"/>
                        <a14:foregroundMark x1="27405" y1="80970" x2="32910" y2="70747"/>
                        <a14:foregroundMark x1="32910" y1="70747" x2="35965" y2="68727"/>
                        <a14:foregroundMark x1="65336" y1="32848" x2="68300" y2="32848"/>
                        <a14:foregroundMark x1="69328" y1="33253" x2="73019" y2="34626"/>
                        <a14:foregroundMark x1="71385" y1="33818" x2="68724" y2="32444"/>
                        <a14:foregroundMark x1="64610" y1="32404" x2="72040" y2="33125"/>
                        <a14:foregroundMark x1="68088" y1="32606" x2="66515" y2="30990"/>
                        <a14:foregroundMark x1="46431" y1="37818" x2="45009" y2="38263"/>
                        <a14:foregroundMark x1="36237" y1="42828" x2="30792" y2="44323"/>
                        <a14:foregroundMark x1="57199" y1="35354" x2="60163" y2="35354"/>
                        <a14:foregroundMark x1="60073" y1="34788" x2="57260" y2="35838"/>
                        <a14:foregroundMark x1="60073" y1="34788" x2="57108" y2="35636"/>
                        <a14:foregroundMark x1="11131" y1="90182" x2="12402" y2="90465"/>
                        <a14:foregroundMark x1="36388" y1="42545" x2="42105" y2="40929"/>
                        <a14:foregroundMark x1="70024" y1="34545" x2="82880" y2="38141"/>
                        <a14:foregroundMark x1="73140" y1="40727" x2="73896" y2="39919"/>
                        <a14:foregroundMark x1="84815" y1="44323" x2="84513" y2="43879"/>
                        <a14:foregroundMark x1="88475" y1="42141" x2="87961" y2="41697"/>
                        <a14:foregroundMark x1="87871" y1="41980" x2="84392" y2="40485"/>
                        <a14:foregroundMark x1="84180" y1="40485" x2="69933" y2="34949"/>
                        <a14:foregroundMark x1="97641" y1="42545" x2="97913" y2="41859"/>
                        <a14:foregroundMark x1="92196" y1="63232" x2="93769" y2="61899"/>
                        <a14:foregroundMark x1="93678" y1="62020" x2="94192" y2="62384"/>
                        <a14:foregroundMark x1="94192" y1="60970" x2="93406" y2="66061"/>
                        <a14:foregroundMark x1="93557" y1="67677" x2="95191" y2="68808"/>
                        <a14:backgroundMark x1="58379" y1="99232" x2="81246" y2="80162"/>
                        <a14:backgroundMark x1="67030" y1="86949" x2="64610" y2="90263"/>
                        <a14:backgroundMark x1="79825" y1="73253" x2="82668" y2="72768"/>
                        <a14:backgroundMark x1="67998" y1="87879" x2="61857" y2="93010"/>
                        <a14:backgroundMark x1="61857" y1="93010" x2="61645" y2="93374"/>
                        <a14:backgroundMark x1="63400" y1="91192" x2="64398" y2="91030"/>
                        <a14:backgroundMark x1="61585" y1="92808" x2="64822" y2="90343"/>
                        <a14:backgroundMark x1="62492" y1="91394" x2="62492" y2="91394"/>
                        <a14:backgroundMark x1="62492" y1="91758" x2="64035" y2="90343"/>
                        <a14:backgroundMark x1="63279" y1="91192" x2="63612" y2="90909"/>
                        <a14:backgroundMark x1="55777" y1="99717" x2="55777" y2="99798"/>
                        <a14:backgroundMark x1="55989" y1="99919" x2="54628" y2="99919"/>
                        <a14:backgroundMark x1="10708" y1="95071" x2="14943" y2="99434"/>
                        <a14:backgroundMark x1="11615" y1="89333" x2="19722" y2="86465"/>
                        <a14:backgroundMark x1="19722" y1="86465" x2="23866" y2="82990"/>
                        <a14:backgroundMark x1="11278" y1="89908" x2="23382" y2="84687"/>
                        <a14:backgroundMark x1="11201" y1="90052" x2="18633" y2="87798"/>
                        <a14:backgroundMark x1="18633" y1="87798" x2="23866" y2="83838"/>
                        <a14:backgroundMark x1="23382" y1="84768" x2="24077" y2="83758"/>
                        <a14:backgroundMark x1="24077" y1="64162" x2="25348" y2="63717"/>
                        <a14:backgroundMark x1="31004" y1="43273" x2="35178" y2="41778"/>
                        <a14:backgroundMark x1="36804" y1="41900" x2="40502" y2="40646"/>
                        <a14:backgroundMark x1="40623" y1="36121" x2="46158" y2="34788"/>
                        <a14:backgroundMark x1="59377" y1="30869" x2="60254" y2="32202"/>
                        <a14:backgroundMark x1="56503" y1="34424" x2="61494" y2="31273"/>
                        <a14:backgroundMark x1="62341" y1="32566" x2="62916" y2="31960"/>
                        <a14:backgroundMark x1="69087" y1="31919" x2="72172" y2="32889"/>
                        <a14:backgroundMark x1="68724" y1="38263" x2="68966" y2="36768"/>
                        <a14:backgroundMark x1="69087" y1="36404" x2="70085" y2="36404"/>
                        <a14:backgroundMark x1="68996" y1="35838" x2="69964" y2="36040"/>
                        <a14:backgroundMark x1="70841" y1="36808" x2="73896" y2="38141"/>
                        <a14:backgroundMark x1="73866" y1="38263" x2="74531" y2="38263"/>
                        <a14:backgroundMark x1="75045" y1="38788" x2="76165" y2="39030"/>
                        <a14:backgroundMark x1="79704" y1="40040" x2="81367" y2="40727"/>
                        <a14:backgroundMark x1="81155" y1="40929" x2="83001" y2="41616"/>
                        <a14:backgroundMark x1="83243" y1="41939" x2="84936" y2="42505"/>
                        <a14:backgroundMark x1="84936" y1="42424" x2="86025" y2="43071"/>
                        <a14:backgroundMark x1="85874" y1="43313" x2="87175" y2="43636"/>
                        <a14:backgroundMark x1="87054" y1="43838" x2="88778" y2="43758"/>
                        <a14:backgroundMark x1="98851" y1="48606" x2="99335" y2="40687"/>
                        <a14:backgroundMark x1="93043" y1="58788" x2="94132" y2="57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542"/>
          <a:stretch/>
        </p:blipFill>
        <p:spPr>
          <a:xfrm>
            <a:off x="-136138" y="786602"/>
            <a:ext cx="5469642" cy="31536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B89345-80C5-42B7-B7E0-6CB030340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917" b="85417" l="11719" r="91875">
                        <a14:foregroundMark x1="21563" y1="48889" x2="16328" y2="55833"/>
                        <a14:foregroundMark x1="16328" y1="55833" x2="15703" y2="65556"/>
                        <a14:foregroundMark x1="15391" y1="68333" x2="24063" y2="75417"/>
                        <a14:foregroundMark x1="18984" y1="75000" x2="24609" y2="77778"/>
                        <a14:foregroundMark x1="24922" y1="79444" x2="29219" y2="78333"/>
                        <a14:foregroundMark x1="29219" y1="78333" x2="29688" y2="77917"/>
                        <a14:foregroundMark x1="21016" y1="78333" x2="23125" y2="78750"/>
                        <a14:foregroundMark x1="22188" y1="79583" x2="24922" y2="79583"/>
                        <a14:foregroundMark x1="23125" y1="80417" x2="22583" y2="79898"/>
                        <a14:foregroundMark x1="23438" y1="80556" x2="20938" y2="77639"/>
                        <a14:foregroundMark x1="20858" y1="79118" x2="20284" y2="78438"/>
                        <a14:foregroundMark x1="21055" y1="79118" x2="19063" y2="76806"/>
                        <a14:foregroundMark x1="19063" y1="76806" x2="18984" y2="76806"/>
                        <a14:foregroundMark x1="45234" y1="63889" x2="44375" y2="70694"/>
                        <a14:foregroundMark x1="44375" y1="70694" x2="45313" y2="75000"/>
                        <a14:foregroundMark x1="45859" y1="77917" x2="47578" y2="78194"/>
                        <a14:foregroundMark x1="46875" y1="79583" x2="50234" y2="81667"/>
                        <a14:foregroundMark x1="48359" y1="80694" x2="52812" y2="83750"/>
                        <a14:foregroundMark x1="52812" y1="83750" x2="52812" y2="83750"/>
                        <a14:foregroundMark x1="55078" y1="79444" x2="50938" y2="79028"/>
                        <a14:foregroundMark x1="50000" y1="78472" x2="46563" y2="74583"/>
                        <a14:foregroundMark x1="46563" y1="74583" x2="45859" y2="72778"/>
                        <a14:foregroundMark x1="46484" y1="73889" x2="45313" y2="69306"/>
                        <a14:foregroundMark x1="73125" y1="74583" x2="71016" y2="72222"/>
                        <a14:foregroundMark x1="72109" y1="75000" x2="70313" y2="73750"/>
                        <a14:foregroundMark x1="68438" y1="71667" x2="66172" y2="60278"/>
                        <a14:foregroundMark x1="66172" y1="60278" x2="66172" y2="58333"/>
                        <a14:foregroundMark x1="56484" y1="56250" x2="55313" y2="56528"/>
                        <a14:foregroundMark x1="25078" y1="49583" x2="26953" y2="49583"/>
                        <a14:foregroundMark x1="14453" y1="38750" x2="14609" y2="47917"/>
                        <a14:foregroundMark x1="14609" y1="47917" x2="16484" y2="50694"/>
                        <a14:foregroundMark x1="14063" y1="37361" x2="11719" y2="44028"/>
                        <a14:foregroundMark x1="11719" y1="44028" x2="12109" y2="46667"/>
                        <a14:foregroundMark x1="84609" y1="39306" x2="85234" y2="45694"/>
                        <a14:foregroundMark x1="80391" y1="27083" x2="83438" y2="27639"/>
                        <a14:foregroundMark x1="85547" y1="37083" x2="89922" y2="38333"/>
                        <a14:foregroundMark x1="90078" y1="36528" x2="91563" y2="37778"/>
                        <a14:foregroundMark x1="90313" y1="36667" x2="86172" y2="33333"/>
                        <a14:foregroundMark x1="86172" y1="33333" x2="85625" y2="33333"/>
                        <a14:foregroundMark x1="87734" y1="35139" x2="91875" y2="37361"/>
                        <a14:foregroundMark x1="91875" y1="37361" x2="91875" y2="37639"/>
                        <a14:foregroundMark x1="91016" y1="37083" x2="88672" y2="34306"/>
                        <a14:foregroundMark x1="46016" y1="78194" x2="50859" y2="82639"/>
                        <a14:foregroundMark x1="50859" y1="82639" x2="56250" y2="83194"/>
                        <a14:foregroundMark x1="56250" y1="83194" x2="57109" y2="82778"/>
                        <a14:foregroundMark x1="45938" y1="80000" x2="51563" y2="85417"/>
                        <a14:foregroundMark x1="44922" y1="75000" x2="45234" y2="77083"/>
                        <a14:foregroundMark x1="22891" y1="15694" x2="31797" y2="14028"/>
                        <a14:foregroundMark x1="31797" y1="14028" x2="31953" y2="14028"/>
                        <a14:foregroundMark x1="56484" y1="16250" x2="57813" y2="14028"/>
                        <a14:foregroundMark x1="57500" y1="13472" x2="59141" y2="13472"/>
                        <a14:foregroundMark x1="86007" y1="33165" x2="88672" y2="34167"/>
                        <a14:foregroundMark x1="84609" y1="32639" x2="85961" y2="33147"/>
                        <a14:foregroundMark x1="88672" y1="34167" x2="89609" y2="35417"/>
                        <a14:foregroundMark x1="89375" y1="35556" x2="90313" y2="36528"/>
                        <a14:foregroundMark x1="18984" y1="13333" x2="22500" y2="12917"/>
                        <a14:foregroundMark x1="44766" y1="78472" x2="48984" y2="84861"/>
                        <a14:foregroundMark x1="66875" y1="70000" x2="70234" y2="74444"/>
                        <a14:foregroundMark x1="70234" y1="74444" x2="71016" y2="74861"/>
                        <a14:foregroundMark x1="61328" y1="54306" x2="58438" y2="54861"/>
                        <a14:foregroundMark x1="34922" y1="54861" x2="20938" y2="54028"/>
                        <a14:foregroundMark x1="22266" y1="55000" x2="20938" y2="55694"/>
                        <a14:foregroundMark x1="79922" y1="24583" x2="80234" y2="24583"/>
                        <a14:foregroundMark x1="79688" y1="24583" x2="79609" y2="24444"/>
                        <a14:foregroundMark x1="21797" y1="71250" x2="24297" y2="73750"/>
                        <a14:foregroundMark x1="23672" y1="73750" x2="26641" y2="74861"/>
                        <a14:foregroundMark x1="24922" y1="74028" x2="27266" y2="74306"/>
                        <a14:foregroundMark x1="26797" y1="74444" x2="29453" y2="72361"/>
                        <a14:foregroundMark x1="30078" y1="71528" x2="29453" y2="70972"/>
                        <a14:foregroundMark x1="26563" y1="72917" x2="23750" y2="71667"/>
                        <a14:foregroundMark x1="24375" y1="72361" x2="22813" y2="71250"/>
                        <a14:foregroundMark x1="23828" y1="80694" x2="26953" y2="80000"/>
                        <a14:foregroundMark x1="72031" y1="75417" x2="75000" y2="75000"/>
                        <a14:foregroundMark x1="72188" y1="52500" x2="74375" y2="52500"/>
                        <a14:foregroundMark x1="73203" y1="54167" x2="71406" y2="54028"/>
                        <a14:backgroundMark x1="86484" y1="31111" x2="89141" y2="27778"/>
                        <a14:backgroundMark x1="21875" y1="81111" x2="20547" y2="81111"/>
                        <a14:backgroundMark x1="20625" y1="80000" x2="20078" y2="78472"/>
                        <a14:backgroundMark x1="20234" y1="79028" x2="18828" y2="78889"/>
                        <a14:backgroundMark x1="64922" y1="58333" x2="64063" y2="57778"/>
                        <a14:backgroundMark x1="45547" y1="56528" x2="43828" y2="56528"/>
                        <a14:backgroundMark x1="47891" y1="85417" x2="46328" y2="86111"/>
                        <a14:backgroundMark x1="50938" y1="87222" x2="48750" y2="87222"/>
                        <a14:backgroundMark x1="23281" y1="82083" x2="20859" y2="81250"/>
                        <a14:backgroundMark x1="24438" y1="82444" x2="25156" y2="8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79" t="9439" r="6660" b="11662"/>
          <a:stretch/>
        </p:blipFill>
        <p:spPr>
          <a:xfrm>
            <a:off x="6603830" y="1195902"/>
            <a:ext cx="5588170" cy="296089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76B196-046F-327B-A568-5C7D692EEF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16323" r="8116" b="2233"/>
          <a:stretch/>
        </p:blipFill>
        <p:spPr>
          <a:xfrm>
            <a:off x="1822556" y="3959745"/>
            <a:ext cx="5588170" cy="318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62A1D6F-BE21-4CF1-A62E-81170A6A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216131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Модификация</a:t>
            </a:r>
          </a:p>
        </p:txBody>
      </p:sp>
    </p:spTree>
    <p:extLst>
      <p:ext uri="{BB962C8B-B14F-4D97-AF65-F5344CB8AC3E}">
        <p14:creationId xmlns:p14="http://schemas.microsoft.com/office/powerpoint/2010/main" val="419922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818E2D-5AEB-443F-8270-227E89F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65" y="222680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Программное обеспечение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DA3C70-00A8-46C1-9B19-67C3C586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6190" r="3512"/>
          <a:stretch/>
        </p:blipFill>
        <p:spPr>
          <a:xfrm rot="5400000">
            <a:off x="528390" y="1980684"/>
            <a:ext cx="4667011" cy="3186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8CC84-B442-4F36-AD04-636F86CBB950}"/>
              </a:ext>
            </a:extLst>
          </p:cNvPr>
          <p:cNvSpPr txBox="1"/>
          <p:nvPr/>
        </p:nvSpPr>
        <p:spPr>
          <a:xfrm>
            <a:off x="4455354" y="3281754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406A1-8F30-4FD3-AE0B-7E6F1103B542}"/>
              </a:ext>
            </a:extLst>
          </p:cNvPr>
          <p:cNvSpPr txBox="1"/>
          <p:nvPr/>
        </p:nvSpPr>
        <p:spPr>
          <a:xfrm>
            <a:off x="860286" y="3246664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B5B1AE-C043-450E-BD95-B5A894A3115B}"/>
              </a:ext>
            </a:extLst>
          </p:cNvPr>
          <p:cNvSpPr txBox="1"/>
          <p:nvPr/>
        </p:nvSpPr>
        <p:spPr>
          <a:xfrm>
            <a:off x="1218543" y="4577156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F67E0-8EAF-4941-89C8-3188A45B07E8}"/>
              </a:ext>
            </a:extLst>
          </p:cNvPr>
          <p:cNvSpPr txBox="1"/>
          <p:nvPr/>
        </p:nvSpPr>
        <p:spPr>
          <a:xfrm>
            <a:off x="1247572" y="1988308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</a:t>
            </a:r>
            <a:endParaRPr lang="ru-RU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0B03A-43E3-40EA-9FC0-104451091C7D}"/>
              </a:ext>
            </a:extLst>
          </p:cNvPr>
          <p:cNvSpPr txBox="1"/>
          <p:nvPr/>
        </p:nvSpPr>
        <p:spPr>
          <a:xfrm>
            <a:off x="4057960" y="4552182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239A98-B8C8-4207-909B-80C37EE76D7B}"/>
              </a:ext>
            </a:extLst>
          </p:cNvPr>
          <p:cNvSpPr txBox="1"/>
          <p:nvPr/>
        </p:nvSpPr>
        <p:spPr>
          <a:xfrm>
            <a:off x="4057961" y="1963504"/>
            <a:ext cx="537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</a:t>
            </a:r>
            <a:endParaRPr lang="ru-RU" sz="3200" b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B2C663D-4C90-4B03-9800-DA90A744081C}"/>
              </a:ext>
            </a:extLst>
          </p:cNvPr>
          <p:cNvPicPr/>
          <p:nvPr/>
        </p:nvPicPr>
        <p:blipFill rotWithShape="1">
          <a:blip r:embed="rId4"/>
          <a:srcRect l="3347" t="2017" r="2093" b="2204"/>
          <a:stretch/>
        </p:blipFill>
        <p:spPr bwMode="auto">
          <a:xfrm>
            <a:off x="5628927" y="1027328"/>
            <a:ext cx="5294636" cy="5032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720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4818E2D-5AEB-443F-8270-227E89F0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65" y="222680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Программное обеспечение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90B71E-03E1-4DC5-8802-28D92E5AC0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" t="9555" r="4323"/>
          <a:stretch/>
        </p:blipFill>
        <p:spPr>
          <a:xfrm>
            <a:off x="6840946" y="1398378"/>
            <a:ext cx="4806768" cy="419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1A1CC-A3CC-4E5D-8AF1-A2923867976B}"/>
              </a:ext>
            </a:extLst>
          </p:cNvPr>
          <p:cNvSpPr txBox="1"/>
          <p:nvPr/>
        </p:nvSpPr>
        <p:spPr>
          <a:xfrm>
            <a:off x="7736647" y="5459622"/>
            <a:ext cx="298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Параметрическая функция движения лапки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CD8835-1F5A-4F81-BC71-D663E6DAF3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5830" y="1305687"/>
            <a:ext cx="6215096" cy="48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D107277-D179-46A1-85E9-620A65B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1" y="299259"/>
            <a:ext cx="8068804" cy="76477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Практическая значимость</a:t>
            </a:r>
          </a:p>
        </p:txBody>
      </p:sp>
    </p:spTree>
    <p:extLst>
      <p:ext uri="{BB962C8B-B14F-4D97-AF65-F5344CB8AC3E}">
        <p14:creationId xmlns:p14="http://schemas.microsoft.com/office/powerpoint/2010/main" val="310413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86FC6-4CFB-4D65-AD10-7AB005D8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38" y="239599"/>
            <a:ext cx="10515600" cy="52269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BB50C3-9CBC-4058-89F1-8B2C2C766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737" b="90737" l="1575" r="94961">
                        <a14:foregroundMark x1="59528" y1="38526" x2="57953" y2="37474"/>
                        <a14:foregroundMark x1="62677" y1="36211" x2="66142" y2="36842"/>
                        <a14:foregroundMark x1="71024" y1="37474" x2="72913" y2="36842"/>
                        <a14:foregroundMark x1="72126" y1="34737" x2="75118" y2="35368"/>
                        <a14:foregroundMark x1="74961" y1="34737" x2="76535" y2="35368"/>
                        <a14:foregroundMark x1="77638" y1="36421" x2="79843" y2="38316"/>
                        <a14:foregroundMark x1="10551" y1="60632" x2="5039" y2="63158"/>
                        <a14:foregroundMark x1="2205" y1="65053" x2="7559" y2="74947"/>
                        <a14:foregroundMark x1="4094" y1="67579" x2="2362" y2="62105"/>
                        <a14:foregroundMark x1="2362" y1="63368" x2="1732" y2="62105"/>
                        <a14:foregroundMark x1="47087" y1="43579" x2="47244" y2="45684"/>
                        <a14:foregroundMark x1="88661" y1="44421" x2="86457" y2="48632"/>
                        <a14:foregroundMark x1="87402" y1="47789" x2="87087" y2="50947"/>
                        <a14:foregroundMark x1="85984" y1="80632" x2="88819" y2="82947"/>
                        <a14:foregroundMark x1="93701" y1="83158" x2="95118" y2="82947"/>
                        <a14:foregroundMark x1="86299" y1="79368" x2="83780" y2="74947"/>
                        <a14:foregroundMark x1="36220" y1="62737" x2="35591" y2="67158"/>
                        <a14:foregroundMark x1="82677" y1="40632" x2="82992" y2="41474"/>
                        <a14:foregroundMark x1="88976" y1="44421" x2="89606" y2="44421"/>
                        <a14:foregroundMark x1="47717" y1="88211" x2="45512" y2="90737"/>
                        <a14:foregroundMark x1="37008" y1="87579" x2="36220" y2="85263"/>
                        <a14:foregroundMark x1="71181" y1="66316" x2="72598" y2="71368"/>
                        <a14:foregroundMark x1="70866" y1="67158" x2="70394" y2="66105"/>
                        <a14:foregroundMark x1="71181" y1="65895" x2="72441" y2="68421"/>
                        <a14:foregroundMark x1="72598" y1="66316" x2="72913" y2="70105"/>
                        <a14:foregroundMark x1="72913" y1="69474" x2="74173" y2="72632"/>
                        <a14:foregroundMark x1="73858" y1="71368" x2="74961" y2="75368"/>
                        <a14:foregroundMark x1="73386" y1="73684" x2="78425" y2="77474"/>
                        <a14:foregroundMark x1="75748" y1="72211" x2="78583" y2="76000"/>
                        <a14:foregroundMark x1="54173" y1="72211" x2="51181" y2="71368"/>
                        <a14:backgroundMark x1="46299" y1="76000" x2="49921" y2="78316"/>
                        <a14:backgroundMark x1="42835" y1="80632" x2="44724" y2="82947"/>
                        <a14:backgroundMark x1="39370" y1="75368" x2="40945" y2="81263"/>
                        <a14:backgroundMark x1="28819" y1="81474" x2="32756" y2="82316"/>
                        <a14:backgroundMark x1="30394" y1="82316" x2="31496" y2="76000"/>
                        <a14:backgroundMark x1="54858" y1="73840" x2="61890" y2="72421"/>
                        <a14:backgroundMark x1="45197" y1="75789" x2="52427" y2="74330"/>
                        <a14:backgroundMark x1="20787" y1="77474" x2="23150" y2="78526"/>
                        <a14:backgroundMark x1="75291" y1="66282" x2="77859" y2="69993"/>
                        <a14:backgroundMark x1="73858" y1="64211" x2="75062" y2="65951"/>
                        <a14:backgroundMark x1="46142" y1="95579" x2="47717" y2="94526"/>
                        <a14:backgroundMark x1="43780" y1="95368" x2="44409" y2="95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87" b="3366"/>
          <a:stretch/>
        </p:blipFill>
        <p:spPr>
          <a:xfrm>
            <a:off x="852981" y="5723810"/>
            <a:ext cx="2006920" cy="1017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6965D-5B96-40AF-95A1-A994AA48E4DE}"/>
              </a:ext>
            </a:extLst>
          </p:cNvPr>
          <p:cNvSpPr txBox="1"/>
          <p:nvPr/>
        </p:nvSpPr>
        <p:spPr>
          <a:xfrm>
            <a:off x="2611016" y="5878385"/>
            <a:ext cx="696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+mj-lt"/>
                <a:cs typeface="Times New Roman" panose="02020603050405020304" pitchFamily="18" charset="0"/>
              </a:rPr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FF10DC-8B0A-4831-9B49-0838A6952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3" b="92047" l="8571" r="93701">
                        <a14:foregroundMark x1="89522" y1="65523" x2="90309" y2="70044"/>
                        <a14:foregroundMark x1="93701" y1="70287" x2="93701" y2="72426"/>
                        <a14:foregroundMark x1="63204" y1="90755" x2="63992" y2="92087"/>
                        <a14:foregroundMark x1="69170" y1="69520" x2="68988" y2="72184"/>
                        <a14:foregroundMark x1="68383" y1="70852" x2="68383" y2="72709"/>
                        <a14:foregroundMark x1="68383" y1="74566" x2="68201" y2="76140"/>
                        <a14:foregroundMark x1="51847" y1="71094" x2="51635" y2="74041"/>
                        <a14:foregroundMark x1="50454" y1="75616" x2="50454" y2="77473"/>
                        <a14:foregroundMark x1="59419" y1="83851" x2="59207" y2="83851"/>
                        <a14:foregroundMark x1="59207" y1="82802" x2="59025" y2="84941"/>
                        <a14:foregroundMark x1="55421" y1="9164" x2="56814" y2="11021"/>
                        <a14:foregroundMark x1="55239" y1="4643" x2="56239" y2="7025"/>
                        <a14:foregroundMark x1="13568" y1="23779" x2="11175" y2="25636"/>
                        <a14:foregroundMark x1="9964" y1="26968" x2="8571" y2="29108"/>
                        <a14:foregroundMark x1="23137" y1="35486" x2="23137" y2="36819"/>
                        <a14:foregroundMark x1="22138" y1="37868" x2="22138" y2="38958"/>
                        <a14:foregroundMark x1="21351" y1="41865" x2="21351" y2="43197"/>
                        <a14:foregroundMark x1="23531" y1="32015" x2="23319" y2="33347"/>
                        <a14:foregroundMark x1="21532" y1="38958" x2="21532" y2="40533"/>
                        <a14:foregroundMark x1="22350" y1="44772" x2="22350" y2="46104"/>
                        <a14:foregroundMark x1="22744" y1="49818" x2="22532" y2="51433"/>
                        <a14:foregroundMark x1="23137" y1="53815" x2="23319" y2="55955"/>
                        <a14:foregroundMark x1="22350" y1="46912" x2="22350" y2="50101"/>
                        <a14:foregroundMark x1="23743" y1="56197" x2="24531" y2="61284"/>
                        <a14:foregroundMark x1="24531" y1="61001" x2="25712" y2="67662"/>
                        <a14:foregroundMark x1="25712" y1="67380" x2="25530" y2="70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3" r="3962"/>
          <a:stretch/>
        </p:blipFill>
        <p:spPr>
          <a:xfrm rot="16200000" flipH="1">
            <a:off x="9127019" y="4571983"/>
            <a:ext cx="2373945" cy="19637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59E95E-25E4-4F7F-AF1A-F0A07092DDB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01" y="860336"/>
            <a:ext cx="6352463" cy="4765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6783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241009_221052_397">
            <a:hlinkClick r:id="" action="ppaction://media"/>
            <a:extLst>
              <a:ext uri="{FF2B5EF4-FFF2-40B4-BE49-F238E27FC236}">
                <a16:creationId xmlns:a16="http://schemas.microsoft.com/office/drawing/2014/main" id="{6D36ADF8-4943-4764-81BB-BDE63FC3C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87"/>
            <a:ext cx="10515600" cy="808582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Экстремальная робототехника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790C91-F795-433D-827D-0AFB3C47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05469"/>
            <a:ext cx="5639089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Рисунок 1046">
            <a:extLst>
              <a:ext uri="{FF2B5EF4-FFF2-40B4-BE49-F238E27FC236}">
                <a16:creationId xmlns:a16="http://schemas.microsoft.com/office/drawing/2014/main" id="{A9B098A9-8CBB-4CDC-8A74-8BD627457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" r="5544"/>
          <a:stretch/>
        </p:blipFill>
        <p:spPr>
          <a:xfrm>
            <a:off x="4088254" y="4071063"/>
            <a:ext cx="3030174" cy="2311508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0A846A0-5978-422D-AAA7-4A4397D8A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r="16754"/>
          <a:stretch/>
        </p:blipFill>
        <p:spPr>
          <a:xfrm>
            <a:off x="7845520" y="2651887"/>
            <a:ext cx="4320755" cy="3248219"/>
          </a:xfrm>
          <a:prstGeom prst="rect">
            <a:avLst/>
          </a:prstGeom>
        </p:spPr>
      </p:pic>
      <p:sp>
        <p:nvSpPr>
          <p:cNvPr id="45" name="Параллелограмм 44">
            <a:extLst>
              <a:ext uri="{FF2B5EF4-FFF2-40B4-BE49-F238E27FC236}">
                <a16:creationId xmlns:a16="http://schemas.microsoft.com/office/drawing/2014/main" id="{22010199-762F-4A57-955E-F3046DFA1886}"/>
              </a:ext>
            </a:extLst>
          </p:cNvPr>
          <p:cNvSpPr/>
          <p:nvPr/>
        </p:nvSpPr>
        <p:spPr>
          <a:xfrm>
            <a:off x="4196869" y="1180417"/>
            <a:ext cx="3975620" cy="2586251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5" y="124536"/>
            <a:ext cx="10895463" cy="80858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Анализ платформ с различными движителями</a:t>
            </a:r>
          </a:p>
        </p:txBody>
      </p:sp>
      <p:sp>
        <p:nvSpPr>
          <p:cNvPr id="2" name="Параллелограмм 1">
            <a:extLst>
              <a:ext uri="{FF2B5EF4-FFF2-40B4-BE49-F238E27FC236}">
                <a16:creationId xmlns:a16="http://schemas.microsoft.com/office/drawing/2014/main" id="{7A8DDF64-ADCA-47AE-8977-0765FA053882}"/>
              </a:ext>
            </a:extLst>
          </p:cNvPr>
          <p:cNvSpPr/>
          <p:nvPr/>
        </p:nvSpPr>
        <p:spPr>
          <a:xfrm>
            <a:off x="-3200400" y="4133880"/>
            <a:ext cx="7049069" cy="2724120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араллелограмм 13">
            <a:extLst>
              <a:ext uri="{FF2B5EF4-FFF2-40B4-BE49-F238E27FC236}">
                <a16:creationId xmlns:a16="http://schemas.microsoft.com/office/drawing/2014/main" id="{BEAC6CAF-A116-4FA7-8DAC-D98532C594A9}"/>
              </a:ext>
            </a:extLst>
          </p:cNvPr>
          <p:cNvSpPr/>
          <p:nvPr/>
        </p:nvSpPr>
        <p:spPr>
          <a:xfrm>
            <a:off x="-1828799" y="1153236"/>
            <a:ext cx="6471314" cy="2586251"/>
          </a:xfrm>
          <a:prstGeom prst="parallelogram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араллелограмм 16">
            <a:extLst>
              <a:ext uri="{FF2B5EF4-FFF2-40B4-BE49-F238E27FC236}">
                <a16:creationId xmlns:a16="http://schemas.microsoft.com/office/drawing/2014/main" id="{F078DFB4-E984-4BDD-8A66-2C257A5BE344}"/>
              </a:ext>
            </a:extLst>
          </p:cNvPr>
          <p:cNvSpPr/>
          <p:nvPr/>
        </p:nvSpPr>
        <p:spPr>
          <a:xfrm>
            <a:off x="6923963" y="1153237"/>
            <a:ext cx="7192087" cy="5704764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араллелограмм 42">
            <a:extLst>
              <a:ext uri="{FF2B5EF4-FFF2-40B4-BE49-F238E27FC236}">
                <a16:creationId xmlns:a16="http://schemas.microsoft.com/office/drawing/2014/main" id="{8D3194AF-3519-4B01-8A99-A5666845F0A5}"/>
              </a:ext>
            </a:extLst>
          </p:cNvPr>
          <p:cNvSpPr/>
          <p:nvPr/>
        </p:nvSpPr>
        <p:spPr>
          <a:xfrm>
            <a:off x="3335032" y="4125424"/>
            <a:ext cx="3975620" cy="2732575"/>
          </a:xfrm>
          <a:prstGeom prst="parallelogram">
            <a:avLst>
              <a:gd name="adj" fmla="val 29221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DEAE0D9A-038F-4155-B25E-990FF6C44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32" y="1159767"/>
            <a:ext cx="2645105" cy="2438877"/>
          </a:xfrm>
          <a:prstGeom prst="rect">
            <a:avLst/>
          </a:prstGeom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A6D60C44-D76A-46F4-A45E-E52E92D79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3"/>
          <a:stretch/>
        </p:blipFill>
        <p:spPr>
          <a:xfrm>
            <a:off x="348299" y="4142335"/>
            <a:ext cx="3113683" cy="2285495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94EBDD36-98FA-4732-B98E-05A5A8825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82" y="1180418"/>
            <a:ext cx="2272567" cy="241521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23ED8C3-9946-4AAC-AE54-9355C6AEC133}"/>
              </a:ext>
            </a:extLst>
          </p:cNvPr>
          <p:cNvSpPr txBox="1"/>
          <p:nvPr/>
        </p:nvSpPr>
        <p:spPr>
          <a:xfrm>
            <a:off x="7310652" y="5900106"/>
            <a:ext cx="376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Rhex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Компания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B</a:t>
            </a:r>
            <a:r>
              <a:rPr lang="ru-RU" sz="2400" dirty="0" err="1">
                <a:latin typeface="+mj-lt"/>
                <a:cs typeface="Times New Roman" panose="02020603050405020304" pitchFamily="18" charset="0"/>
              </a:rPr>
              <a:t>oston</a:t>
            </a:r>
            <a:r>
              <a:rPr lang="ru-RU" sz="2400" dirty="0">
                <a:latin typeface="+mj-lt"/>
                <a:cs typeface="Times New Roman" panose="02020603050405020304" pitchFamily="18" charset="0"/>
              </a:rPr>
              <a:t> Dynamics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3A9FD5-81B2-48C6-A797-1E818369C255}"/>
              </a:ext>
            </a:extLst>
          </p:cNvPr>
          <p:cNvSpPr txBox="1"/>
          <p:nvPr/>
        </p:nvSpPr>
        <p:spPr>
          <a:xfrm>
            <a:off x="4418988" y="2975754"/>
            <a:ext cx="1690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Капитан</a:t>
            </a:r>
          </a:p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ЦНИИ РТК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5B5D0C-DA49-447B-90F7-E7148D7BC2F6}"/>
              </a:ext>
            </a:extLst>
          </p:cNvPr>
          <p:cNvSpPr txBox="1"/>
          <p:nvPr/>
        </p:nvSpPr>
        <p:spPr>
          <a:xfrm>
            <a:off x="0" y="2908490"/>
            <a:ext cx="3716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Spot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B</a:t>
            </a:r>
            <a:r>
              <a:rPr lang="ru-RU" sz="2400" dirty="0" err="1">
                <a:latin typeface="+mj-lt"/>
                <a:cs typeface="Times New Roman" panose="02020603050405020304" pitchFamily="18" charset="0"/>
              </a:rPr>
              <a:t>oston</a:t>
            </a:r>
            <a:r>
              <a:rPr lang="ru-RU" sz="2400" dirty="0">
                <a:latin typeface="+mj-lt"/>
                <a:cs typeface="Times New Roman" panose="02020603050405020304" pitchFamily="18" charset="0"/>
              </a:rPr>
              <a:t> Dynamics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6AF9870-0712-4693-81AA-ECF7AB46F1B0}"/>
              </a:ext>
            </a:extLst>
          </p:cNvPr>
          <p:cNvSpPr txBox="1"/>
          <p:nvPr/>
        </p:nvSpPr>
        <p:spPr>
          <a:xfrm>
            <a:off x="108714" y="6115559"/>
            <a:ext cx="3226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РТК-8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ЦНИИ РТК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41B802-A112-49EB-9115-A29151E6071C}"/>
              </a:ext>
            </a:extLst>
          </p:cNvPr>
          <p:cNvSpPr txBox="1"/>
          <p:nvPr/>
        </p:nvSpPr>
        <p:spPr>
          <a:xfrm>
            <a:off x="3475571" y="6046058"/>
            <a:ext cx="2124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+mj-lt"/>
                <a:cs typeface="Times New Roman" panose="02020603050405020304" pitchFamily="18" charset="0"/>
              </a:rPr>
              <a:t>Шнекоход</a:t>
            </a:r>
            <a:endParaRPr lang="ru-RU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+mj-lt"/>
                <a:cs typeface="Times New Roman" panose="02020603050405020304" pitchFamily="18" charset="0"/>
              </a:rPr>
              <a:t>Политех</a:t>
            </a:r>
          </a:p>
        </p:txBody>
      </p:sp>
    </p:spTree>
    <p:extLst>
      <p:ext uri="{BB962C8B-B14F-4D97-AF65-F5344CB8AC3E}">
        <p14:creationId xmlns:p14="http://schemas.microsoft.com/office/powerpoint/2010/main" val="280585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E10FA7-C02D-4696-BCFD-553E5D067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285750" ty="-57150" sx="32000" sy="32000" flip="none" algn="b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5CDCE0-2CAA-4B7C-B7A5-B843D8BA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595" y="242296"/>
            <a:ext cx="7336809" cy="80858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Что такое «Лапа»?</a:t>
            </a:r>
          </a:p>
        </p:txBody>
      </p:sp>
      <p:pic>
        <p:nvPicPr>
          <p:cNvPr id="2050" name="Picture 2" descr="Колесо (пластик, резина)">
            <a:extLst>
              <a:ext uri="{FF2B5EF4-FFF2-40B4-BE49-F238E27FC236}">
                <a16:creationId xmlns:a16="http://schemas.microsoft.com/office/drawing/2014/main" id="{218A240B-E2B1-4777-948F-AD9037E9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6" y="9280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0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9DFA66C-2BBE-48DE-8934-E448B15E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87"/>
            <a:ext cx="10515600" cy="808582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Концепция робота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43269A-90CD-40E8-9A2C-433234EC9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r="16754"/>
          <a:stretch/>
        </p:blipFill>
        <p:spPr>
          <a:xfrm>
            <a:off x="7520574" y="1859460"/>
            <a:ext cx="4085703" cy="3071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F17D1-4A45-4EC6-83EF-64DDEAC00D26}"/>
              </a:ext>
            </a:extLst>
          </p:cNvPr>
          <p:cNvSpPr txBox="1"/>
          <p:nvPr/>
        </p:nvSpPr>
        <p:spPr>
          <a:xfrm>
            <a:off x="7680935" y="1408247"/>
            <a:ext cx="376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+mj-lt"/>
                <a:cs typeface="Times New Roman" panose="02020603050405020304" pitchFamily="18" charset="0"/>
              </a:rPr>
              <a:t>Опорный проект</a:t>
            </a:r>
          </a:p>
        </p:txBody>
      </p:sp>
    </p:spTree>
    <p:extLst>
      <p:ext uri="{BB962C8B-B14F-4D97-AF65-F5344CB8AC3E}">
        <p14:creationId xmlns:p14="http://schemas.microsoft.com/office/powerpoint/2010/main" val="29849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5024F5C-AB91-4B85-8DCB-327BA54B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707C4-B468-42F0-8B41-89985AB4D5DD}"/>
              </a:ext>
            </a:extLst>
          </p:cNvPr>
          <p:cNvSpPr txBox="1"/>
          <p:nvPr/>
        </p:nvSpPr>
        <p:spPr>
          <a:xfrm>
            <a:off x="892935" y="1690688"/>
            <a:ext cx="10406130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215" marR="450215" algn="just">
              <a:spcBef>
                <a:spcPts val="60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Целью проекта является создание мобильной модели робота на гибридных движителях, выполненных в виде лап.</a:t>
            </a:r>
          </a:p>
          <a:p>
            <a:pPr marL="450215" marR="450215" algn="just">
              <a:spcBef>
                <a:spcPts val="60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Для достижения этой цели были поставлены следующие задачи</a:t>
            </a:r>
          </a:p>
          <a:p>
            <a:pPr marL="804863" marR="450215" lvl="0" indent="-354013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провести анализ аналогов и прототипов,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сформулировать техническое задание для разработки робота,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создать подробную 3D модель </a:t>
            </a:r>
            <a:r>
              <a:rPr lang="ru-RU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шестилапого</a:t>
            </a: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робота,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создать схему соединений компонентов на электронной плате,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изготовить детали и плату навесного монтажа,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разработать и отладить программное обеспечение робота,</a:t>
            </a:r>
          </a:p>
          <a:p>
            <a:pPr marL="804863" marR="450215" lvl="0" indent="-342900" algn="just">
              <a:spcBef>
                <a:spcPts val="600"/>
              </a:spcBef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провести тестирование робота, внести необходимые модификации на основании обнаруженных недочетов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267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9F58D440-7B8E-44ED-9760-6A69AE8D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199506"/>
            <a:ext cx="7448035" cy="8046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корпуса робота</a:t>
            </a:r>
          </a:p>
        </p:txBody>
      </p:sp>
    </p:spTree>
    <p:extLst>
      <p:ext uri="{BB962C8B-B14F-4D97-AF65-F5344CB8AC3E}">
        <p14:creationId xmlns:p14="http://schemas.microsoft.com/office/powerpoint/2010/main" val="124617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9F58D440-7B8E-44ED-9760-6A69AE8D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299259"/>
            <a:ext cx="7448035" cy="8046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конических передач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189F0A-04FA-4382-9D09-28E4A742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21" y="1774209"/>
            <a:ext cx="9695758" cy="45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2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: шеврон 11">
            <a:extLst>
              <a:ext uri="{FF2B5EF4-FFF2-40B4-BE49-F238E27FC236}">
                <a16:creationId xmlns:a16="http://schemas.microsoft.com/office/drawing/2014/main" id="{F2FD4916-C01D-4B0E-BA1A-CB2920F69A88}"/>
              </a:ext>
            </a:extLst>
          </p:cNvPr>
          <p:cNvSpPr>
            <a:spLocks noChangeAspect="1"/>
          </p:cNvSpPr>
          <p:nvPr/>
        </p:nvSpPr>
        <p:spPr>
          <a:xfrm>
            <a:off x="2674436" y="893900"/>
            <a:ext cx="3505317" cy="3137894"/>
          </a:xfrm>
          <a:prstGeom prst="chevron">
            <a:avLst>
              <a:gd name="adj" fmla="val 38515"/>
            </a:avLst>
          </a:prstGeom>
          <a:blipFill dpi="0" rotWithShape="1">
            <a:blip r:embed="rId3"/>
            <a:srcRect/>
            <a:tile tx="742950" ty="95250" sx="77000" sy="77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3E5EE-7ED9-45EA-925C-9D9C25C95AE0}"/>
              </a:ext>
            </a:extLst>
          </p:cNvPr>
          <p:cNvSpPr txBox="1"/>
          <p:nvPr/>
        </p:nvSpPr>
        <p:spPr>
          <a:xfrm>
            <a:off x="2522631" y="4008567"/>
            <a:ext cx="223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8A933-01BB-4089-A17F-CBC227759374}"/>
              </a:ext>
            </a:extLst>
          </p:cNvPr>
          <p:cNvSpPr txBox="1"/>
          <p:nvPr/>
        </p:nvSpPr>
        <p:spPr>
          <a:xfrm>
            <a:off x="673501" y="4008567"/>
            <a:ext cx="189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1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314B0E7-4A69-4C4E-ACEF-EDECBB32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2" y="-50519"/>
            <a:ext cx="7448035" cy="80464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cs typeface="Arial" panose="020B0604020202020204" pitchFamily="34" charset="0"/>
              </a:rPr>
              <a:t>Проектирование лап</a:t>
            </a:r>
          </a:p>
        </p:txBody>
      </p:sp>
      <p:sp>
        <p:nvSpPr>
          <p:cNvPr id="4" name="Стрелка: пятиугольник 3">
            <a:extLst>
              <a:ext uri="{FF2B5EF4-FFF2-40B4-BE49-F238E27FC236}">
                <a16:creationId xmlns:a16="http://schemas.microsoft.com/office/drawing/2014/main" id="{1F62DA1F-D0D6-4620-A72F-DEE32D75D299}"/>
              </a:ext>
            </a:extLst>
          </p:cNvPr>
          <p:cNvSpPr>
            <a:spLocks noChangeAspect="1"/>
          </p:cNvSpPr>
          <p:nvPr/>
        </p:nvSpPr>
        <p:spPr>
          <a:xfrm>
            <a:off x="865307" y="893900"/>
            <a:ext cx="3032690" cy="3137894"/>
          </a:xfrm>
          <a:prstGeom prst="homePlate">
            <a:avLst>
              <a:gd name="adj" fmla="val 40101"/>
            </a:avLst>
          </a:prstGeom>
          <a:blipFill dpi="0" rotWithShape="1">
            <a:blip r:embed="rId4"/>
            <a:srcRect/>
            <a:tile tx="127000" ty="12700" sx="77000" sy="77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6290A4-B5E5-4AB9-B460-8C764B4DB2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4" t="15872" r="42850" b="23765"/>
          <a:stretch/>
        </p:blipFill>
        <p:spPr>
          <a:xfrm>
            <a:off x="5274291" y="4377899"/>
            <a:ext cx="1810923" cy="2480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B65F8-5E2A-47DD-9982-C0C80E28133C}"/>
              </a:ext>
            </a:extLst>
          </p:cNvPr>
          <p:cNvSpPr txBox="1"/>
          <p:nvPr/>
        </p:nvSpPr>
        <p:spPr>
          <a:xfrm>
            <a:off x="4693319" y="4008567"/>
            <a:ext cx="258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Прототип лапы 3</a:t>
            </a:r>
          </a:p>
        </p:txBody>
      </p:sp>
      <p:sp>
        <p:nvSpPr>
          <p:cNvPr id="16" name="Стрелка: шеврон 15">
            <a:extLst>
              <a:ext uri="{FF2B5EF4-FFF2-40B4-BE49-F238E27FC236}">
                <a16:creationId xmlns:a16="http://schemas.microsoft.com/office/drawing/2014/main" id="{343CE71A-04B5-4E2A-BFF7-A1D8313B2920}"/>
              </a:ext>
            </a:extLst>
          </p:cNvPr>
          <p:cNvSpPr>
            <a:spLocks noChangeAspect="1"/>
          </p:cNvSpPr>
          <p:nvPr/>
        </p:nvSpPr>
        <p:spPr>
          <a:xfrm>
            <a:off x="4965864" y="893899"/>
            <a:ext cx="3370235" cy="3137894"/>
          </a:xfrm>
          <a:prstGeom prst="chevron">
            <a:avLst>
              <a:gd name="adj" fmla="val 38515"/>
            </a:avLst>
          </a:prstGeom>
          <a:blipFill dpi="0" rotWithShape="1">
            <a:blip r:embed="rId6"/>
            <a:srcRect/>
            <a:tile tx="742950" ty="139700" sx="77000" sy="77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121D032-C2C1-4350-9A7B-0B1DDFC019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10996" r="44311" b="66399"/>
          <a:stretch/>
        </p:blipFill>
        <p:spPr>
          <a:xfrm>
            <a:off x="0" y="4377899"/>
            <a:ext cx="2790380" cy="198201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BDF5145-28C9-4729-B9E1-FEC2EE82F0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40" t="14018" r="8381"/>
          <a:stretch/>
        </p:blipFill>
        <p:spPr>
          <a:xfrm>
            <a:off x="2996118" y="4609604"/>
            <a:ext cx="2072435" cy="16571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3CE0D2D-E999-40B2-9298-1CD9DCBEFC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/>
          <a:stretch/>
        </p:blipFill>
        <p:spPr>
          <a:xfrm>
            <a:off x="8343195" y="1075549"/>
            <a:ext cx="3591028" cy="295624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062339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364</Words>
  <Application>Microsoft Office PowerPoint</Application>
  <PresentationFormat>Широкоэкранный</PresentationFormat>
  <Paragraphs>70</Paragraphs>
  <Slides>15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Noto Serif</vt:lpstr>
      <vt:lpstr>Symbol</vt:lpstr>
      <vt:lpstr>Times New Roman</vt:lpstr>
      <vt:lpstr>Тема Office</vt:lpstr>
      <vt:lpstr>ПРОЕКТ РОБОТ ЛАПЧИК</vt:lpstr>
      <vt:lpstr>Экстремальная робототехника</vt:lpstr>
      <vt:lpstr>Анализ платформ с различными движителями</vt:lpstr>
      <vt:lpstr>Что такое «Лапа»?</vt:lpstr>
      <vt:lpstr>Концепция робота</vt:lpstr>
      <vt:lpstr>Цель и задачи</vt:lpstr>
      <vt:lpstr>Проектирование корпуса робота</vt:lpstr>
      <vt:lpstr>Проектирование конических передач</vt:lpstr>
      <vt:lpstr>Проектирование лап</vt:lpstr>
      <vt:lpstr>Модификация</vt:lpstr>
      <vt:lpstr>Программное обеспечение</vt:lpstr>
      <vt:lpstr>Программное обеспечение</vt:lpstr>
      <vt:lpstr>Практическая значимость</vt:lpstr>
      <vt:lpstr>Результат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РОБОТ ЛАПЧИК</dc:title>
  <dc:creator>Ivan</dc:creator>
  <cp:lastModifiedBy>Ivan</cp:lastModifiedBy>
  <cp:revision>52</cp:revision>
  <dcterms:created xsi:type="dcterms:W3CDTF">2024-11-26T17:29:37Z</dcterms:created>
  <dcterms:modified xsi:type="dcterms:W3CDTF">2025-02-10T01:47:03Z</dcterms:modified>
</cp:coreProperties>
</file>